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DF84A21-70AF-440D-B8AF-5AB5A94DD8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DF84A21-70AF-440D-B8AF-5AB5A94DD8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DF84A21-70AF-440D-B8AF-5AB5A94DD8C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DF84A21-70AF-440D-B8AF-5AB5A94DD8C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84A21-70AF-440D-B8AF-5AB5A94DD8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CF742F0-953A-4276-824E-4A7C84C0AE52}" type="datetimeFigureOut">
              <a:rPr lang="en-US" smtClean="0"/>
              <a:pPr/>
              <a:t>12/17/2022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DF84A21-70AF-440D-B8AF-5AB5A94DD8C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CF742F0-953A-4276-824E-4A7C84C0AE52}" type="datetimeFigureOut">
              <a:rPr lang="en-US" smtClean="0"/>
              <a:pPr/>
              <a:t>12/17/2022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DF84A21-70AF-440D-B8AF-5AB5A94DD8C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TARKASANGGRAHA</a:t>
            </a:r>
            <a:endParaRPr lang="en-US" dirty="0"/>
          </a:p>
        </p:txBody>
      </p:sp>
      <p:sp>
        <p:nvSpPr>
          <p:cNvPr id="3" name="Subtitle 2"/>
          <p:cNvSpPr>
            <a:spLocks noGrp="1"/>
          </p:cNvSpPr>
          <p:nvPr>
            <p:ph type="subTitle" idx="1"/>
          </p:nvPr>
        </p:nvSpPr>
        <p:spPr/>
        <p:txBody>
          <a:bodyPr/>
          <a:lstStyle/>
          <a:p>
            <a:r>
              <a:rPr lang="en-US" dirty="0" smtClean="0"/>
              <a:t>INSTRUMENTAL CAUSE AND CAUSE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TARKASANGGRAHA</a:t>
            </a:r>
            <a:br>
              <a:rPr lang="en-US" dirty="0" smtClean="0"/>
            </a:br>
            <a:r>
              <a:rPr lang="en-US" dirty="0" smtClean="0"/>
              <a:t>INSTRUMENTAL CAUSE AND CAUSE</a:t>
            </a:r>
            <a:endParaRPr lang="en-US" dirty="0"/>
          </a:p>
        </p:txBody>
      </p:sp>
      <p:sp>
        <p:nvSpPr>
          <p:cNvPr id="3" name="Content Placeholder 2"/>
          <p:cNvSpPr>
            <a:spLocks noGrp="1"/>
          </p:cNvSpPr>
          <p:nvPr>
            <p:ph idx="1"/>
          </p:nvPr>
        </p:nvSpPr>
        <p:spPr/>
        <p:txBody>
          <a:bodyPr/>
          <a:lstStyle/>
          <a:p>
            <a:r>
              <a:rPr lang="bn-IN" dirty="0"/>
              <a:t>করণ ও কারণ</a:t>
            </a:r>
            <a:endParaRPr lang="en-US" dirty="0"/>
          </a:p>
          <a:p>
            <a:r>
              <a:rPr lang="bn-IN" dirty="0"/>
              <a:t>“প্রমাকরণং প্রমাণম্” অর্থাৎ প্রমার করণকে প্রমাণ বলা হয়।এখন প্রশ্ন হল করণ বলতে কী বোঝায়? উত্তরে বলা হয় করণ হল এক প্রকার কারণ ,তবে যে কোন কারণকে করণ বলা যায় না। অন্নংভট্টের মতে “অসাধারণং কারণং করণম্”।ন্যায় মতে অসাধারণ কারণকে করণ বলা হয়।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n-IN" dirty="0"/>
              <a:t>সাধারণ ও অসাধারণ ভেদে কারণ দু’প্রকার।ঈশ্বর,ঈশ্বরের জ্ঞান,ইচ্ছা, প্রযত্ন,অদৃষ্ট,কাল, তৎ তৎ কার্যের প্রাগভাব ও প্রতিবন্ধকাভাব- এই আটটি যে কোন কার্যের উৎপত্তিতে কারণ। এই আটটি সাধারণ কারণ ব্যতীত যে যে পদার্থ কার্যোৎপত্তির জন্য প্রয়োজনীয়,তাকে অসাধারণ কারণ বলে।</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bn-IN" dirty="0"/>
              <a:t>করণ নব্যন্যায় ও প্রাচীনন্যায় মত অনুযায়ী দু’প্রকার।নব্যমতে করণে লক্ষণ হল “ব্যাপারবৎ অসাধারণ কারণং কারণং করণম্”।ব্যাপারের লক্ষণ হল “তজ্জন্যতে সতি তজ্জন্য জনকো হি ব্যাপারঃ” যা কারণের দ্বারা উৎপন্ন এবং কারণের দ্বারা উৎপন্ন কার্যের জনক তাকে ব্যাপার বলে।যেমন,কপালদ্বয়সংযোগ ঘটকার্যের প্রতি দণ্ড,চক্র প্রভৃতি কারণের দ্বারা জন্য এবং ঘটকার্যের জনক।তাই কপালদ্বয়সংযোগ হল ঘটকার্যের প্রতি ব্যাপার।আর দণ্ড,চক্র প্রভৃতি কারণ কপালদ্বয়সংযোগ ব্যাপারের দ্বারা ঘটকার্যের জনক হয় বলে ব্যাপারবান্ কারণ।অতএব দণ্ড, চক্র ঘটকার্যের প্রতি করণ।</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bn-IN" dirty="0"/>
              <a:t>প্রাচীন ন্যায়মতে “ফলাযোগ- ব্যবচ্ছিন্নং কারণং করণম্” অর্থাৎ ফলের-কার্যের, অযোগ- না- হওয়া, ব্যবচ্ছিন্ন-নিষিদ্ধ করে যে কারণ তাই করণ। যে কারণের অব্যবহিত পরে কার্যের উৎপত্তি হয় তাকে করন বলে।অন্নংভট্ট প্রাচীন ন্যায় মত অনুসরণ করে পরামর্শকে অনুমিতির করন বলেছেন।</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bn-IN" dirty="0"/>
              <a:t> </a:t>
            </a:r>
            <a:r>
              <a:rPr lang="bn-IN" dirty="0" smtClean="0"/>
              <a:t>অপরপক্ষে, “কার্যনিয়তপূর্ববৃত্তি </a:t>
            </a:r>
            <a:r>
              <a:rPr lang="bn-IN" dirty="0"/>
              <a:t>কারণম্”</a:t>
            </a:r>
            <a:r>
              <a:rPr lang="hi-IN" dirty="0"/>
              <a:t>।</a:t>
            </a:r>
            <a:r>
              <a:rPr lang="bn-IN" dirty="0"/>
              <a:t>অন্নংভট্টের মতে যা কার্যে উৎপত্তির অব্যবহিত পূর্বক্ষণে কার্যের অধিকরণে নিয়ত থাকে তাই কারণ। যেমন, বস্ত্র কার্যের প্রতি তন্তু হল কারণ।অন্নংভট্ট তর্কসগ্রহের দীপিকা টীকায় </a:t>
            </a:r>
            <a:r>
              <a:rPr lang="bn-IN" dirty="0" smtClean="0"/>
              <a:t>“অনন্যথাসিদ্ধ </a:t>
            </a:r>
            <a:r>
              <a:rPr lang="bn-IN" dirty="0"/>
              <a:t>নিয়ত পূর্ববৃত্তিত্বং কারণত্বম্”। অর্থাৎ যা অন্যথাসিদ্ধশূন্য ও কার্যের নিয়ত পূর্ববৃত্তি তাই কারণ।যা কার্যের উৎপত্তিতে অবশ্যক্লিপ্ত ও নিয়ত </a:t>
            </a:r>
            <a:r>
              <a:rPr lang="bn-IN" dirty="0" smtClean="0"/>
              <a:t>পূর্ববৃত্তি </a:t>
            </a:r>
            <a:r>
              <a:rPr lang="bn-IN" dirty="0"/>
              <a:t>তাকে  কারণ বলে।</a:t>
            </a:r>
            <a:endParaRPr lang="en-US" dirty="0"/>
          </a:p>
          <a:p>
            <a:r>
              <a:rPr lang="bn-IN"/>
              <a:t>   </a:t>
            </a:r>
            <a:r>
              <a:rPr lang="bn-IN"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294</Words>
  <Application>Microsoft Office PowerPoint</Application>
  <PresentationFormat>On-screen Show (4:3)</PresentationFormat>
  <Paragraphs>10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TARKASANGGRAHA</vt:lpstr>
      <vt:lpstr>TARKASANGGRAHA INSTRUMENTAL CAUSE AND CAUSE</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TARKASANGGRAHA INSTRUMENTAL CAUSE AND CAUSE</dc:title>
  <dc:creator>pholo</dc:creator>
  <cp:lastModifiedBy>pholo</cp:lastModifiedBy>
  <cp:revision>4</cp:revision>
  <dcterms:created xsi:type="dcterms:W3CDTF">2019-07-31T06:55:27Z</dcterms:created>
  <dcterms:modified xsi:type="dcterms:W3CDTF">2022-12-17T07:31:45Z</dcterms:modified>
</cp:coreProperties>
</file>